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6" r:id="rId10"/>
    <p:sldId id="267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98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58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42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46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86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081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576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82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3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2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79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78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00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41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94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97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0C0C-5EC0-4FA3-9343-045F2FF57A06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625A7-7DCA-4A7B-A3A5-90A1EF9D62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87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pzXGEbZht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F602EC2-0997-4FF5-A45D-503E4795ADA0}"/>
              </a:ext>
            </a:extLst>
          </p:cNvPr>
          <p:cNvSpPr txBox="1"/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atin typeface="+mj-lt"/>
                <a:ea typeface="+mj-ea"/>
                <a:cs typeface="+mj-cs"/>
              </a:rPr>
              <a:t>Les 2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Signaleren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en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observeren</a:t>
            </a:r>
            <a:endParaRPr lang="en-US" sz="2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50BF3F0-8440-47DA-9D7C-9882CA35F37C}"/>
              </a:ext>
            </a:extLst>
          </p:cNvPr>
          <p:cNvSpPr txBox="1"/>
          <p:nvPr/>
        </p:nvSpPr>
        <p:spPr>
          <a:xfrm>
            <a:off x="76200" y="2561040"/>
            <a:ext cx="5067300" cy="4296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Aan</a:t>
            </a:r>
            <a:r>
              <a:rPr lang="en-US" sz="2400" b="1" dirty="0"/>
              <a:t> het </a:t>
            </a:r>
            <a:r>
              <a:rPr lang="en-US" sz="2400" b="1" dirty="0" err="1"/>
              <a:t>einde</a:t>
            </a:r>
            <a:r>
              <a:rPr lang="en-US" sz="2400" b="1" dirty="0"/>
              <a:t> van </a:t>
            </a:r>
            <a:r>
              <a:rPr lang="en-US" sz="2400" b="1" dirty="0" err="1"/>
              <a:t>deze</a:t>
            </a:r>
            <a:r>
              <a:rPr lang="en-US" sz="2400" b="1" dirty="0"/>
              <a:t> les </a:t>
            </a:r>
            <a:r>
              <a:rPr lang="en-US" sz="2400" b="1" dirty="0" err="1"/>
              <a:t>kan</a:t>
            </a:r>
            <a:r>
              <a:rPr lang="en-US" sz="2400" b="1" dirty="0"/>
              <a:t> je: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Uitleggen</a:t>
            </a:r>
            <a:r>
              <a:rPr lang="en-US" sz="2000" dirty="0"/>
              <a:t> wat </a:t>
            </a:r>
            <a:r>
              <a:rPr lang="en-US" sz="2000" b="1" dirty="0" err="1"/>
              <a:t>signaleren</a:t>
            </a:r>
            <a:r>
              <a:rPr lang="en-US" sz="2000" dirty="0"/>
              <a:t> is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Uitleggen</a:t>
            </a:r>
            <a:r>
              <a:rPr lang="en-US" sz="2000" dirty="0"/>
              <a:t> wat </a:t>
            </a:r>
            <a:r>
              <a:rPr lang="en-US" sz="2000" b="1" dirty="0" err="1"/>
              <a:t>sensitieve</a:t>
            </a:r>
            <a:r>
              <a:rPr lang="en-US" sz="2000" b="1" dirty="0"/>
              <a:t> </a:t>
            </a:r>
            <a:r>
              <a:rPr lang="en-US" sz="2000" b="1" dirty="0" err="1"/>
              <a:t>responsiviteit</a:t>
            </a:r>
            <a:r>
              <a:rPr lang="en-US" sz="2000" b="1" dirty="0"/>
              <a:t> </a:t>
            </a:r>
            <a:r>
              <a:rPr lang="en-US" sz="2000" dirty="0"/>
              <a:t>is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Onderscheid</a:t>
            </a:r>
            <a:r>
              <a:rPr lang="en-US" sz="2000" dirty="0"/>
              <a:t> </a:t>
            </a:r>
            <a:r>
              <a:rPr lang="en-US" sz="2000" dirty="0" err="1"/>
              <a:t>maken</a:t>
            </a:r>
            <a:r>
              <a:rPr lang="en-US" sz="2000" dirty="0"/>
              <a:t> </a:t>
            </a:r>
            <a:r>
              <a:rPr lang="en-US" sz="2000" dirty="0" err="1"/>
              <a:t>tussen</a:t>
            </a:r>
            <a:r>
              <a:rPr lang="en-US" sz="2000" dirty="0"/>
              <a:t> </a:t>
            </a:r>
            <a:r>
              <a:rPr lang="en-US" sz="2000" b="1" dirty="0" err="1"/>
              <a:t>observaties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interpretaties</a:t>
            </a:r>
            <a:endParaRPr lang="en-US" sz="2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Uitleggen</a:t>
            </a:r>
            <a:r>
              <a:rPr lang="en-US" sz="2000" dirty="0"/>
              <a:t> wat de </a:t>
            </a:r>
            <a:r>
              <a:rPr lang="en-US" sz="2000" b="1" dirty="0"/>
              <a:t>4 </a:t>
            </a:r>
            <a:r>
              <a:rPr lang="en-US" sz="2000" b="1" dirty="0" err="1"/>
              <a:t>basisbehoeften</a:t>
            </a:r>
            <a:r>
              <a:rPr lang="en-US" sz="2000" dirty="0"/>
              <a:t> van </a:t>
            </a:r>
            <a:r>
              <a:rPr lang="en-US" sz="2000" dirty="0" err="1"/>
              <a:t>kinderen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Kan je </a:t>
            </a:r>
            <a:r>
              <a:rPr lang="en-US" sz="2000" dirty="0" err="1"/>
              <a:t>minstens</a:t>
            </a:r>
            <a:r>
              <a:rPr lang="en-US" sz="2000" dirty="0"/>
              <a:t> 3 </a:t>
            </a:r>
            <a:r>
              <a:rPr lang="en-US" sz="2000" dirty="0" err="1"/>
              <a:t>aandachtspunten</a:t>
            </a:r>
            <a:r>
              <a:rPr lang="en-US" sz="2000" dirty="0"/>
              <a:t> </a:t>
            </a:r>
            <a:r>
              <a:rPr lang="en-US" sz="2000" dirty="0" err="1"/>
              <a:t>noemen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b="1" dirty="0" err="1"/>
              <a:t>professioneel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observeren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8CD961-386E-4727-AE77-BDEACEC0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007545"/>
            <a:ext cx="6250769" cy="468204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3016B0C-DB49-4E87-80FE-B5351634A3C0}"/>
              </a:ext>
            </a:extLst>
          </p:cNvPr>
          <p:cNvSpPr/>
          <p:nvPr/>
        </p:nvSpPr>
        <p:spPr>
          <a:xfrm>
            <a:off x="6096000" y="5850455"/>
            <a:ext cx="6096000" cy="8340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Je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minstens</a:t>
            </a:r>
            <a:r>
              <a:rPr lang="en-US" sz="2400" dirty="0"/>
              <a:t> 4 </a:t>
            </a:r>
            <a:r>
              <a:rPr lang="en-US" sz="2400" b="1" dirty="0" err="1"/>
              <a:t>valkuilen</a:t>
            </a:r>
            <a:r>
              <a:rPr lang="en-US" sz="2400" b="1" dirty="0"/>
              <a:t> </a:t>
            </a:r>
            <a:r>
              <a:rPr lang="en-US" sz="2400" b="1" dirty="0" err="1"/>
              <a:t>voor</a:t>
            </a:r>
            <a:r>
              <a:rPr lang="en-US" sz="2400" b="1" dirty="0"/>
              <a:t>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     </a:t>
            </a:r>
            <a:r>
              <a:rPr lang="en-US" sz="2400" b="1" dirty="0" err="1"/>
              <a:t>observatie</a:t>
            </a:r>
            <a:r>
              <a:rPr lang="en-US" sz="2400" b="1" dirty="0"/>
              <a:t> </a:t>
            </a:r>
            <a:r>
              <a:rPr lang="en-US" sz="2400" dirty="0" err="1"/>
              <a:t>noemen</a:t>
            </a:r>
            <a:r>
              <a:rPr lang="en-US" sz="2400" dirty="0"/>
              <a:t> 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uitleggen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82626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93587C-1239-45C5-B82C-52877F3A266E}"/>
              </a:ext>
            </a:extLst>
          </p:cNvPr>
          <p:cNvSpPr txBox="1"/>
          <p:nvPr/>
        </p:nvSpPr>
        <p:spPr>
          <a:xfrm>
            <a:off x="1661823" y="1741336"/>
            <a:ext cx="99485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Opdracht 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b="1" dirty="0"/>
              <a:t>Schrijf achter elke zin of het waargenomen gedrag of interpretatie is.</a:t>
            </a:r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 err="1"/>
              <a:t>Alide</a:t>
            </a:r>
            <a:r>
              <a:rPr lang="nl-NL" dirty="0"/>
              <a:t> zat met haar handen aan het haar van Philip te trekken.</a:t>
            </a:r>
          </a:p>
          <a:p>
            <a:pPr marL="342900" indent="-342900">
              <a:buAutoNum type="arabicPeriod"/>
            </a:pPr>
            <a:r>
              <a:rPr lang="nl-NL" dirty="0"/>
              <a:t>Magda keek vol afgrijzen hoe Kees een hap nam van een peer.</a:t>
            </a:r>
          </a:p>
          <a:p>
            <a:pPr marL="342900" indent="-342900">
              <a:buAutoNum type="arabicPeriod"/>
            </a:pPr>
            <a:r>
              <a:rPr lang="nl-NL" dirty="0"/>
              <a:t>Stine was enorm verdrietig toen haar moeder afscheid nam.</a:t>
            </a:r>
          </a:p>
          <a:p>
            <a:pPr marL="342900" indent="-342900">
              <a:buAutoNum type="arabicPeriod"/>
            </a:pPr>
            <a:r>
              <a:rPr lang="nl-NL" dirty="0"/>
              <a:t>Mitch wilde beslist niet met Lianne spelen vandaag.</a:t>
            </a:r>
          </a:p>
          <a:p>
            <a:pPr marL="342900" indent="-342900">
              <a:buAutoNum type="arabicPeriod"/>
            </a:pPr>
            <a:r>
              <a:rPr lang="nl-NL" dirty="0"/>
              <a:t>Wesley heeft 3 keer overgegeven vanochtend.</a:t>
            </a:r>
          </a:p>
          <a:p>
            <a:pPr marL="342900" indent="-342900">
              <a:buAutoNum type="arabicPeriod"/>
            </a:pPr>
            <a:r>
              <a:rPr lang="nl-NL" dirty="0"/>
              <a:t>Het zou wel eens kunnen dat Bram een verlegen jongetje is.</a:t>
            </a:r>
          </a:p>
          <a:p>
            <a:pPr marL="342900" indent="-342900">
              <a:buAutoNum type="arabicPeriod"/>
            </a:pPr>
            <a:r>
              <a:rPr lang="nl-NL" dirty="0"/>
              <a:t>Het lijkt erop dat de ouders van Katja elkaar het licht in de ogen niet gunnen.</a:t>
            </a:r>
          </a:p>
          <a:p>
            <a:pPr marL="342900" indent="-342900">
              <a:buAutoNum type="arabicPeriod"/>
            </a:pPr>
            <a:r>
              <a:rPr lang="nl-NL" dirty="0"/>
              <a:t>Jip gaf geen enkele reactie toen zijn moeder hem kwam halen. Dat is toch raar!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b="1" dirty="0"/>
              <a:t>Verander elke interpretatie in een zin met waargenomen gedrag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b="1" dirty="0"/>
              <a:t>Welke woorden kan je gebruiken om te laten zien dat het om een interpretatie gaat?</a:t>
            </a:r>
          </a:p>
        </p:txBody>
      </p:sp>
    </p:spTree>
    <p:extLst>
      <p:ext uri="{BB962C8B-B14F-4D97-AF65-F5344CB8AC3E}">
        <p14:creationId xmlns:p14="http://schemas.microsoft.com/office/powerpoint/2010/main" val="256421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BEE5A51-5910-4D3E-A2D7-2D84807F72B4}"/>
              </a:ext>
            </a:extLst>
          </p:cNvPr>
          <p:cNvSpPr txBox="1"/>
          <p:nvPr/>
        </p:nvSpPr>
        <p:spPr>
          <a:xfrm>
            <a:off x="1495425" y="1847850"/>
            <a:ext cx="8573181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Toepassingsopdracht Filmpje:</a:t>
            </a:r>
          </a:p>
          <a:p>
            <a:endParaRPr lang="nl-NL" sz="2800" b="1" dirty="0"/>
          </a:p>
          <a:p>
            <a:r>
              <a:rPr lang="nl-NL" b="1" dirty="0"/>
              <a:t>In dit filmpje zie je 3 kinderen spelen in de huishoek. Bekijk het hele filmpje.</a:t>
            </a:r>
          </a:p>
          <a:p>
            <a:r>
              <a:rPr lang="nl-NL" b="1" dirty="0"/>
              <a:t>Je wilt het volgende te weten komen:</a:t>
            </a:r>
          </a:p>
          <a:p>
            <a:pPr marL="342900" indent="-342900">
              <a:buAutoNum type="arabicPeriod"/>
            </a:pPr>
            <a:r>
              <a:rPr lang="nl-NL" b="1" dirty="0"/>
              <a:t>Nemen alle 3 kinderen initiatief in het spel?</a:t>
            </a:r>
          </a:p>
          <a:p>
            <a:pPr marL="342900" indent="-342900">
              <a:buAutoNum type="arabicPeriod"/>
            </a:pPr>
            <a:r>
              <a:rPr lang="nl-NL" b="1" dirty="0"/>
              <a:t>Laten alle 3 kinderen rollenspel zien?</a:t>
            </a:r>
          </a:p>
          <a:p>
            <a:pPr marL="342900" indent="-342900">
              <a:buAutoNum type="arabicPeriod"/>
            </a:pPr>
            <a:r>
              <a:rPr lang="nl-NL" b="1" dirty="0"/>
              <a:t>Hebben alle 3 kinderen plezier in het spelen met elkaar?</a:t>
            </a:r>
          </a:p>
          <a:p>
            <a:pPr marL="342900" indent="-342900">
              <a:buAutoNum type="arabicPeriod"/>
            </a:pPr>
            <a:endParaRPr lang="nl-NL" b="1" dirty="0"/>
          </a:p>
          <a:p>
            <a:endParaRPr lang="nl-NL" b="1" dirty="0"/>
          </a:p>
          <a:p>
            <a:r>
              <a:rPr lang="nl-NL" dirty="0"/>
              <a:t>https://www.youtube.com/watch?v=ZFv9akB33d0&amp;t=10s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093E81C-D6D3-456E-BCC8-559190A2A700}"/>
              </a:ext>
            </a:extLst>
          </p:cNvPr>
          <p:cNvSpPr txBox="1"/>
          <p:nvPr/>
        </p:nvSpPr>
        <p:spPr>
          <a:xfrm>
            <a:off x="993914" y="5430741"/>
            <a:ext cx="10580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4. Schrijf op wat je is opgevallen. Doe dit zoveel mogelijk als waargenomen gedrag op. </a:t>
            </a:r>
          </a:p>
          <a:p>
            <a:r>
              <a:rPr lang="nl-NL" dirty="0"/>
              <a:t>5. Lees daarna je tekst nog eens door. Zet een streep onder elke zin waar jij een interpretatie </a:t>
            </a:r>
          </a:p>
          <a:p>
            <a:r>
              <a:rPr lang="nl-NL" dirty="0"/>
              <a:t>hebt opgeschreven.</a:t>
            </a:r>
          </a:p>
          <a:p>
            <a:r>
              <a:rPr lang="nl-NL" dirty="0"/>
              <a:t>6. Wat zijn de antwoorden die je hebt gevonden op de drie vragen hierboven?</a:t>
            </a:r>
          </a:p>
        </p:txBody>
      </p:sp>
    </p:spTree>
    <p:extLst>
      <p:ext uri="{BB962C8B-B14F-4D97-AF65-F5344CB8AC3E}">
        <p14:creationId xmlns:p14="http://schemas.microsoft.com/office/powerpoint/2010/main" val="56693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BB5248E-4F65-4056-A99F-5C7B96A202B9}"/>
              </a:ext>
            </a:extLst>
          </p:cNvPr>
          <p:cNvSpPr txBox="1"/>
          <p:nvPr/>
        </p:nvSpPr>
        <p:spPr>
          <a:xfrm>
            <a:off x="1880839" y="2908639"/>
            <a:ext cx="10283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1. Zoek op </a:t>
            </a:r>
            <a:r>
              <a:rPr lang="nl-NL" sz="2000" b="1" dirty="0" err="1"/>
              <a:t>youtube</a:t>
            </a:r>
            <a:r>
              <a:rPr lang="nl-NL" sz="2000" b="1" dirty="0"/>
              <a:t> een aflevering van ‘de kinderen van juf Kiet</a:t>
            </a:r>
          </a:p>
          <a:p>
            <a:endParaRPr lang="nl-NL" sz="2000" b="1" dirty="0"/>
          </a:p>
          <a:p>
            <a:r>
              <a:rPr lang="nl-NL" sz="2000" b="1" dirty="0"/>
              <a:t>2. Zoek op het Internet informatie over deze documentaire. Beschrijf de groep van juf Kiet</a:t>
            </a:r>
          </a:p>
          <a:p>
            <a:endParaRPr lang="nl-NL" sz="2000" b="1" dirty="0"/>
          </a:p>
          <a:p>
            <a:r>
              <a:rPr lang="nl-NL" sz="2000" b="1" dirty="0"/>
              <a:t>3. Kies een kind dat je wilt observeren in deze aflevering.</a:t>
            </a:r>
          </a:p>
          <a:p>
            <a:endParaRPr lang="nl-NL" sz="2000" b="1" dirty="0"/>
          </a:p>
          <a:p>
            <a:r>
              <a:rPr lang="nl-NL" sz="2000" b="1" dirty="0"/>
              <a:t>4. Je observatievraag is: voelt dit kind zich veilig in de klas?</a:t>
            </a:r>
          </a:p>
          <a:p>
            <a:r>
              <a:rPr lang="nl-NL" sz="2000" b="1" dirty="0"/>
              <a:t>Schrijf alles op wat je ziet aan het gedrag van dit kind.</a:t>
            </a:r>
          </a:p>
          <a:p>
            <a:endParaRPr lang="nl-NL" sz="2000" b="1" dirty="0"/>
          </a:p>
          <a:p>
            <a:r>
              <a:rPr lang="nl-NL" sz="2000" b="1" dirty="0"/>
              <a:t>5. Zie je ook een moment waarop juf Kiet sensitieve responsiviteit laat zien? </a:t>
            </a:r>
          </a:p>
          <a:p>
            <a:r>
              <a:rPr lang="nl-NL" sz="2000" b="1" dirty="0"/>
              <a:t>Leg dit uit door het moment te beschrijven.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73881782-C5BA-4491-9CC5-DEBDAD4BF9DE}"/>
              </a:ext>
            </a:extLst>
          </p:cNvPr>
          <p:cNvGrpSpPr/>
          <p:nvPr/>
        </p:nvGrpSpPr>
        <p:grpSpPr>
          <a:xfrm>
            <a:off x="2882296" y="1096162"/>
            <a:ext cx="6617517" cy="1369539"/>
            <a:chOff x="-190924" y="1732548"/>
            <a:chExt cx="6617517" cy="1369539"/>
          </a:xfrm>
        </p:grpSpPr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C804244E-EF3A-46F4-B8D5-C7653CF6916F}"/>
                </a:ext>
              </a:extLst>
            </p:cNvPr>
            <p:cNvSpPr txBox="1"/>
            <p:nvPr/>
          </p:nvSpPr>
          <p:spPr>
            <a:xfrm>
              <a:off x="1318660" y="1732548"/>
              <a:ext cx="2630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b="1" dirty="0"/>
                <a:t>Aan de slag! </a:t>
              </a: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4C22793D-1066-4CF7-827D-98C1C2A9E6E9}"/>
                </a:ext>
              </a:extLst>
            </p:cNvPr>
            <p:cNvSpPr txBox="1"/>
            <p:nvPr/>
          </p:nvSpPr>
          <p:spPr>
            <a:xfrm>
              <a:off x="-190924" y="2455756"/>
              <a:ext cx="6617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3600" b="1" dirty="0"/>
                <a:t>met de toepassingsopdracht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07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EE56A3-9D7C-4232-AD54-910DBFA09790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gaan we doen vandaag?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504BA2-82D4-4067-AF66-4D5B2B0F8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401497"/>
            <a:ext cx="7188199" cy="42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5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96DBA0A-BE2A-4885-8A10-64001DA97090}"/>
              </a:ext>
            </a:extLst>
          </p:cNvPr>
          <p:cNvSpPr/>
          <p:nvPr/>
        </p:nvSpPr>
        <p:spPr>
          <a:xfrm>
            <a:off x="477050" y="1727131"/>
            <a:ext cx="5834713" cy="46800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E3C67B6-F02E-496D-8B2F-5A31DEAF6A3E}"/>
              </a:ext>
            </a:extLst>
          </p:cNvPr>
          <p:cNvSpPr txBox="1"/>
          <p:nvPr/>
        </p:nvSpPr>
        <p:spPr>
          <a:xfrm flipH="1">
            <a:off x="1289382" y="2484856"/>
            <a:ext cx="39865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Warming up Theorie</a:t>
            </a:r>
          </a:p>
          <a:p>
            <a:pPr algn="ctr"/>
            <a:endParaRPr lang="nl-NL" sz="2400" b="1" dirty="0"/>
          </a:p>
          <a:p>
            <a:endParaRPr lang="nl-NL" dirty="0"/>
          </a:p>
          <a:p>
            <a:pPr algn="ctr"/>
            <a:r>
              <a:rPr lang="nl-NL" sz="2400" dirty="0"/>
              <a:t>Stel mij zoveel mogelijk vragen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Observeer mijn reacties 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Maak hiervan aantekeningen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407ABD-7F09-4C80-8055-062EBD82A5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506678" y="-63679"/>
            <a:ext cx="4681547" cy="64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989AA36-F7E9-47F9-A031-3F936EFAA58D}"/>
              </a:ext>
            </a:extLst>
          </p:cNvPr>
          <p:cNvSpPr txBox="1"/>
          <p:nvPr/>
        </p:nvSpPr>
        <p:spPr>
          <a:xfrm>
            <a:off x="382385" y="2074363"/>
            <a:ext cx="3010049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Signaleren en observeren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EA285CA-EC7A-43B2-AADC-CD27DA79896C}"/>
              </a:ext>
            </a:extLst>
          </p:cNvPr>
          <p:cNvSpPr/>
          <p:nvPr/>
        </p:nvSpPr>
        <p:spPr>
          <a:xfrm>
            <a:off x="3499658" y="2406434"/>
            <a:ext cx="8430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Observeren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is het </a:t>
            </a:r>
            <a:r>
              <a:rPr lang="nl-N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bewust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waarnemen, </a:t>
            </a:r>
            <a:r>
              <a:rPr lang="nl-N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doelgericht en planmatig. Dit is altijd gedrag</a:t>
            </a:r>
          </a:p>
          <a:p>
            <a:pPr algn="ctr"/>
            <a:endParaRPr lang="nl-NL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Interpreteren: </a:t>
            </a:r>
            <a:r>
              <a:rPr lang="nl-NL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betekenis geven aan wat je hebt geobserveerd.</a:t>
            </a:r>
          </a:p>
          <a:p>
            <a:pPr algn="ctr"/>
            <a:endParaRPr lang="nl-NL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Sensitieve responsiviteit:</a:t>
            </a:r>
            <a:r>
              <a:rPr lang="nl-NL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een ander goed aanvoelen en hier passend op reageren</a:t>
            </a:r>
            <a:endParaRPr lang="nl-NL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56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FD64D08-300D-47AA-810A-F036E502E2B5}"/>
              </a:ext>
            </a:extLst>
          </p:cNvPr>
          <p:cNvSpPr/>
          <p:nvPr/>
        </p:nvSpPr>
        <p:spPr>
          <a:xfrm>
            <a:off x="4136245" y="194765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4 basisbehoeften van kinderen: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Veilige omgeving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Hechtingsfiguur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Autonomie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Positieve interactie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C075717-C323-406F-A173-A06079AE86CD}"/>
              </a:ext>
            </a:extLst>
          </p:cNvPr>
          <p:cNvSpPr/>
          <p:nvPr/>
        </p:nvSpPr>
        <p:spPr>
          <a:xfrm>
            <a:off x="1433390" y="4910344"/>
            <a:ext cx="98507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Hoe weet je of een kind lekker in z’n vel zit?</a:t>
            </a:r>
          </a:p>
          <a:p>
            <a:pPr algn="ctr"/>
            <a:r>
              <a:rPr lang="nl-N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Door te observeren!</a:t>
            </a:r>
            <a:endParaRPr lang="nl-NL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38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4665CB0-C766-4AAA-BE91-E37D959AD6CF}"/>
              </a:ext>
            </a:extLst>
          </p:cNvPr>
          <p:cNvSpPr txBox="1"/>
          <p:nvPr/>
        </p:nvSpPr>
        <p:spPr>
          <a:xfrm>
            <a:off x="2912703" y="1260909"/>
            <a:ext cx="528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Sensitieve responsiviteit, een voorbeeld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C5546A1-0B6B-4DF3-8F02-BC5DFF217AE4}"/>
              </a:ext>
            </a:extLst>
          </p:cNvPr>
          <p:cNvSpPr/>
          <p:nvPr/>
        </p:nvSpPr>
        <p:spPr>
          <a:xfrm>
            <a:off x="3109007" y="2666818"/>
            <a:ext cx="489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https://www.youtube.com/watch?v=apzXGEbZht0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23A4E8-6E9F-4460-A2A5-EA3D26F0C59A}"/>
              </a:ext>
            </a:extLst>
          </p:cNvPr>
          <p:cNvSpPr txBox="1"/>
          <p:nvPr/>
        </p:nvSpPr>
        <p:spPr>
          <a:xfrm>
            <a:off x="2975956" y="3981796"/>
            <a:ext cx="71529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dit filmpje kan je observeren wat er gebeurt als een moeder</a:t>
            </a:r>
          </a:p>
          <a:p>
            <a:r>
              <a:rPr lang="nl-NL" dirty="0"/>
              <a:t>niet reageert op haar kindje.</a:t>
            </a:r>
          </a:p>
          <a:p>
            <a:endParaRPr lang="nl-NL" dirty="0"/>
          </a:p>
          <a:p>
            <a:r>
              <a:rPr lang="nl-NL" dirty="0"/>
              <a:t>Wat zie je dat het kindje doet als de moeder niet reageert?</a:t>
            </a:r>
          </a:p>
          <a:p>
            <a:r>
              <a:rPr lang="nl-NL" dirty="0"/>
              <a:t>Wat zie je dat het kindje doet als de moeder wel reageert?</a:t>
            </a:r>
          </a:p>
          <a:p>
            <a:r>
              <a:rPr lang="nl-NL" dirty="0"/>
              <a:t>Wat is jouw conclusie hierbij?</a:t>
            </a:r>
          </a:p>
        </p:txBody>
      </p:sp>
    </p:spTree>
    <p:extLst>
      <p:ext uri="{BB962C8B-B14F-4D97-AF65-F5344CB8AC3E}">
        <p14:creationId xmlns:p14="http://schemas.microsoft.com/office/powerpoint/2010/main" val="208953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9478C4A-2E51-4CC5-B27D-0600B305F948}"/>
              </a:ext>
            </a:extLst>
          </p:cNvPr>
          <p:cNvSpPr txBox="1"/>
          <p:nvPr/>
        </p:nvSpPr>
        <p:spPr>
          <a:xfrm>
            <a:off x="1930474" y="1911925"/>
            <a:ext cx="8568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Professioneel observeren = methodisch observeren:</a:t>
            </a:r>
          </a:p>
          <a:p>
            <a:br>
              <a:rPr lang="nl-NL" b="1" dirty="0"/>
            </a:br>
            <a:r>
              <a:rPr lang="nl-NL" b="1" dirty="0"/>
              <a:t>- Met een beginsituatie: </a:t>
            </a:r>
            <a:r>
              <a:rPr lang="nl-NL" dirty="0"/>
              <a:t>wat is er aan de hand?</a:t>
            </a:r>
          </a:p>
          <a:p>
            <a:endParaRPr lang="nl-NL" b="1" dirty="0"/>
          </a:p>
          <a:p>
            <a:r>
              <a:rPr lang="nl-NL" b="1" dirty="0"/>
              <a:t>- Met een observatiedoel: </a:t>
            </a:r>
            <a:r>
              <a:rPr lang="nl-NL" dirty="0"/>
              <a:t>wat wil ik te weten komen met mijn observatie?</a:t>
            </a:r>
          </a:p>
          <a:p>
            <a:br>
              <a:rPr lang="nl-NL" dirty="0"/>
            </a:br>
            <a:r>
              <a:rPr lang="nl-NL" b="1" dirty="0"/>
              <a:t>- Met een gekozen aanpak: </a:t>
            </a:r>
            <a:r>
              <a:rPr lang="nl-NL" dirty="0"/>
              <a:t>welke situaties en welke momenten ga ik    </a:t>
            </a:r>
          </a:p>
          <a:p>
            <a:r>
              <a:rPr lang="nl-NL" dirty="0"/>
              <a:t>   observeren? Hoe ga ik dit doen? Hoe ga ik het opschrijven/ verwerken?</a:t>
            </a:r>
          </a:p>
          <a:p>
            <a:endParaRPr lang="nl-NL" b="1" dirty="0"/>
          </a:p>
          <a:p>
            <a:r>
              <a:rPr lang="nl-NL" b="1" dirty="0"/>
              <a:t>- Met een conclusie/reflectie:</a:t>
            </a:r>
            <a:r>
              <a:rPr lang="nl-NL" dirty="0"/>
              <a:t> wat ben ik te weten gekomen? Moet er nog </a:t>
            </a:r>
          </a:p>
          <a:p>
            <a:r>
              <a:rPr lang="nl-NL" dirty="0"/>
              <a:t>   meer geobserveerd worden of weet ik nu genoeg?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8814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F3A34B4-CB3B-4451-BECA-71B115CA617D}"/>
              </a:ext>
            </a:extLst>
          </p:cNvPr>
          <p:cNvSpPr/>
          <p:nvPr/>
        </p:nvSpPr>
        <p:spPr>
          <a:xfrm>
            <a:off x="3048000" y="1397675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NL" sz="2400" b="1" dirty="0">
                <a:solidFill>
                  <a:prstClr val="black"/>
                </a:solidFill>
              </a:rPr>
              <a:t>Opdracht Valkuilen bij observeren</a:t>
            </a:r>
          </a:p>
          <a:p>
            <a:pPr lvl="0"/>
            <a:endParaRPr lang="nl-NL" b="1" dirty="0">
              <a:solidFill>
                <a:prstClr val="black"/>
              </a:solidFill>
            </a:endParaRPr>
          </a:p>
          <a:p>
            <a:pPr lvl="0"/>
            <a:r>
              <a:rPr lang="nl-NL" b="1" dirty="0">
                <a:solidFill>
                  <a:prstClr val="black"/>
                </a:solidFill>
              </a:rPr>
              <a:t>Lees pagina 85-86 (par 6.5.1) uit je theorieboek.</a:t>
            </a:r>
          </a:p>
          <a:p>
            <a:pPr lvl="0"/>
            <a:r>
              <a:rPr lang="nl-NL" b="1" dirty="0">
                <a:solidFill>
                  <a:prstClr val="black"/>
                </a:solidFill>
              </a:rPr>
              <a:t>Schrijf in je eigen woorden een uitleg op bij alle valkuilen die er zijn voor een observator:</a:t>
            </a:r>
          </a:p>
          <a:p>
            <a:pPr lvl="0"/>
            <a:endParaRPr lang="nl-NL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prstClr val="black"/>
                </a:solidFill>
              </a:rPr>
              <a:t>Eigen mening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prstClr val="black"/>
                </a:solidFill>
              </a:rPr>
              <a:t>Emotionele betrokkenheid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prstClr val="black"/>
                </a:solidFill>
              </a:rPr>
              <a:t>Halo-effect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prstClr val="black"/>
                </a:solidFill>
              </a:rPr>
              <a:t>Horn-effect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prstClr val="black"/>
                </a:solidFill>
              </a:rPr>
              <a:t>Vooroordeel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prstClr val="black"/>
                </a:solidFill>
              </a:rPr>
              <a:t>Projectie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prstClr val="black"/>
                </a:solidFill>
              </a:rPr>
              <a:t>Stemming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prstClr val="black"/>
                </a:solidFill>
              </a:rPr>
              <a:t>Ervaring</a:t>
            </a:r>
          </a:p>
        </p:txBody>
      </p:sp>
    </p:spTree>
    <p:extLst>
      <p:ext uri="{BB962C8B-B14F-4D97-AF65-F5344CB8AC3E}">
        <p14:creationId xmlns:p14="http://schemas.microsoft.com/office/powerpoint/2010/main" val="222615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00A6454-D5FB-42AC-97E9-C90E2ADC98AE}"/>
              </a:ext>
            </a:extLst>
          </p:cNvPr>
          <p:cNvSpPr/>
          <p:nvPr/>
        </p:nvSpPr>
        <p:spPr>
          <a:xfrm>
            <a:off x="1212725" y="1639467"/>
            <a:ext cx="102595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moet goed onderscheiden</a:t>
            </a:r>
          </a:p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waargenomen gedrag is</a:t>
            </a:r>
          </a:p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wat jouw interpretatie is</a:t>
            </a:r>
          </a:p>
        </p:txBody>
      </p:sp>
    </p:spTree>
    <p:extLst>
      <p:ext uri="{BB962C8B-B14F-4D97-AF65-F5344CB8AC3E}">
        <p14:creationId xmlns:p14="http://schemas.microsoft.com/office/powerpoint/2010/main" val="3687943314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7711</TotalTime>
  <Words>732</Words>
  <Application>Microsoft Office PowerPoint</Application>
  <PresentationFormat>Breedbeeld</PresentationFormat>
  <Paragraphs>108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Condensspoor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19</cp:revision>
  <dcterms:created xsi:type="dcterms:W3CDTF">2019-11-16T08:58:53Z</dcterms:created>
  <dcterms:modified xsi:type="dcterms:W3CDTF">2021-04-07T10:43:29Z</dcterms:modified>
</cp:coreProperties>
</file>